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3" r:id="rId7"/>
  </p:sldIdLst>
  <p:sldSz cx="18288000" cy="10287000"/>
  <p:notesSz cx="6858000" cy="9144000"/>
  <p:embeddedFontLst>
    <p:embeddedFont>
      <p:font typeface="Pretendard Bold" panose="020B0600000101010101" charset="-127"/>
      <p:bold r:id="rId8"/>
    </p:embeddedFont>
    <p:embeddedFont>
      <p:font typeface="Pretendard Medium" panose="020B0600000101010101" charset="-127"/>
      <p:bold r:id="rId9"/>
    </p:embeddedFont>
    <p:embeddedFont>
      <p:font typeface="Pretendard Regular" panose="020B0600000101010101" charset="-127"/>
      <p:regular r:id="rId10"/>
    </p:embeddedFont>
    <p:embeddedFont>
      <p:font typeface="S-Core Dream 5 Medium" panose="020B0503030302020204" pitchFamily="34" charset="-127"/>
      <p:regular r:id="rId11"/>
    </p:embeddedFont>
    <p:embeddedFont>
      <p:font typeface="S-Core Dream 7 ExtraBold" panose="020B0803030302020204" pitchFamily="34" charset="-127"/>
      <p:bold r:id="rId12"/>
    </p:embeddedFont>
    <p:embeddedFont>
      <p:font typeface="Rockwell Extra Bold" panose="02060903040505020403" pitchFamily="18" charset="0"/>
      <p:bold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테마 스타일 2 - 강조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75" d="100"/>
          <a:sy n="75" d="100"/>
        </p:scale>
        <p:origin x="474" y="-2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4.png"/><Relationship Id="rId10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37.png"/><Relationship Id="rId5" Type="http://schemas.openxmlformats.org/officeDocument/2006/relationships/image" Target="../media/image4.png"/><Relationship Id="rId10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rot="-16200000">
            <a:off x="4000500" y="-400050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8700" y="4000500"/>
            <a:ext cx="241300" cy="1206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4400" y="3797300"/>
            <a:ext cx="4495800" cy="3911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8200" y="3327400"/>
            <a:ext cx="4635500" cy="2730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1400" y="2311400"/>
            <a:ext cx="2120900" cy="2616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30700" y="2882900"/>
            <a:ext cx="2082800" cy="1955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1000" y="4267200"/>
            <a:ext cx="2222500" cy="2082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09800" y="4406900"/>
            <a:ext cx="2209800" cy="1981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67300" y="7010400"/>
            <a:ext cx="1612900" cy="1231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82700" y="2984500"/>
            <a:ext cx="1612900" cy="2019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05100" y="6248400"/>
            <a:ext cx="330200" cy="1219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51400" y="6934200"/>
            <a:ext cx="342900" cy="1193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09700" y="4343400"/>
            <a:ext cx="469900" cy="660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36900" y="6477000"/>
            <a:ext cx="342900" cy="12319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8178800" y="3365500"/>
            <a:ext cx="9232900" cy="330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10000" b="0" i="0" u="none" strike="noStrike" spc="-1600" dirty="0">
                <a:solidFill>
                  <a:srgbClr val="3958E3"/>
                </a:solidFill>
                <a:ea typeface="S-Core Dream 7 ExtraBold"/>
              </a:rPr>
              <a:t>2</a:t>
            </a:r>
            <a:r>
              <a:rPr lang="en-US" altLang="ko-KR" sz="10000" spc="-1600" dirty="0">
                <a:solidFill>
                  <a:srgbClr val="3958E3"/>
                </a:solidFill>
                <a:ea typeface="S-Core Dream 7 ExtraBold"/>
              </a:rPr>
              <a:t>D</a:t>
            </a:r>
            <a:r>
              <a:rPr lang="ko-KR" altLang="en-US" sz="10000" spc="-1600" dirty="0">
                <a:solidFill>
                  <a:srgbClr val="3958E3"/>
                </a:solidFill>
                <a:ea typeface="S-Core Dream 7 ExtraBold"/>
              </a:rPr>
              <a:t> 게임프로그래밍</a:t>
            </a:r>
            <a:endParaRPr lang="ko-KR" sz="10000" b="0" i="0" u="none" strike="noStrike" spc="-1600" dirty="0">
              <a:solidFill>
                <a:srgbClr val="3958E3"/>
              </a:solidFill>
              <a:ea typeface="S-Core Dream 7 Extra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8178800" y="6680200"/>
            <a:ext cx="9042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2500" b="0" i="0" u="none" strike="noStrike" spc="-200" dirty="0">
                <a:solidFill>
                  <a:srgbClr val="000000"/>
                </a:solidFill>
                <a:ea typeface="Pretendard Regular"/>
              </a:rPr>
              <a:t>2021180009 </a:t>
            </a:r>
            <a:r>
              <a:rPr lang="ko-KR" altLang="en-US" sz="2500" b="0" i="0" u="none" strike="noStrike" spc="-200" dirty="0">
                <a:solidFill>
                  <a:srgbClr val="000000"/>
                </a:solidFill>
                <a:ea typeface="Pretendard Regular"/>
              </a:rPr>
              <a:t>박경준</a:t>
            </a:r>
            <a:endParaRPr lang="ko-KR" sz="2500" b="0" i="0" u="none" strike="noStrike" spc="-200" dirty="0">
              <a:solidFill>
                <a:srgbClr val="000000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rot="-16200000">
            <a:off x="3994150" y="-4054021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2026557" y="-484414"/>
            <a:ext cx="11849100" cy="100711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92100" y="279400"/>
            <a:ext cx="17741900" cy="120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800" b="0" i="0" u="none" strike="noStrike">
                <a:solidFill>
                  <a:srgbClr val="3958E3"/>
                </a:solidFill>
                <a:ea typeface="S-Core Dream 7 ExtraBold"/>
              </a:rPr>
              <a:t>목차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2197100"/>
            <a:ext cx="5283200" cy="3225800"/>
          </a:xfrm>
          <a:prstGeom prst="rect">
            <a:avLst/>
          </a:prstGeom>
          <a:effectLst>
            <a:outerShdw blurRad="90607" dist="124019" dir="5400000">
              <a:srgbClr val="CDD9ED">
                <a:alpha val="41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0" y="1879600"/>
            <a:ext cx="749300" cy="749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" y="3543300"/>
            <a:ext cx="48641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74700" y="3683000"/>
            <a:ext cx="49149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 spc="-200">
                <a:solidFill>
                  <a:srgbClr val="000000">
                    <a:alpha val="36078"/>
                  </a:srgbClr>
                </a:solidFill>
                <a:ea typeface="Pretendard Regular"/>
              </a:rPr>
              <a:t>게임</a:t>
            </a:r>
            <a:r>
              <a:rPr lang="en-US" sz="2000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</a:rPr>
              <a:t> </a:t>
            </a:r>
            <a:r>
              <a:rPr lang="ko-KR" sz="2000" b="0" i="0" u="none" strike="noStrike" spc="-200">
                <a:solidFill>
                  <a:srgbClr val="000000">
                    <a:alpha val="36078"/>
                  </a:srgbClr>
                </a:solidFill>
                <a:ea typeface="Pretendard Regular"/>
              </a:rPr>
              <a:t>컨셉</a:t>
            </a:r>
            <a:r>
              <a:rPr lang="en-US" sz="2000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</a:rPr>
              <a:t>, </a:t>
            </a:r>
            <a:r>
              <a:rPr lang="ko-KR" sz="2000" b="0" i="0" u="none" strike="noStrike" spc="-200">
                <a:solidFill>
                  <a:srgbClr val="000000">
                    <a:alpha val="36078"/>
                  </a:srgbClr>
                </a:solidFill>
                <a:ea typeface="Pretendard Regular"/>
              </a:rPr>
              <a:t>개발</a:t>
            </a:r>
            <a:r>
              <a:rPr lang="en-US" sz="2000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</a:rPr>
              <a:t> </a:t>
            </a:r>
            <a:r>
              <a:rPr lang="ko-KR" sz="2000" b="0" i="0" u="none" strike="noStrike" spc="-200">
                <a:solidFill>
                  <a:srgbClr val="000000">
                    <a:alpha val="36078"/>
                  </a:srgbClr>
                </a:solidFill>
                <a:ea typeface="Pretendard Regular"/>
              </a:rPr>
              <a:t>팀</a:t>
            </a:r>
            <a:r>
              <a:rPr lang="en-US" sz="2000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</a:rPr>
              <a:t> </a:t>
            </a:r>
            <a:r>
              <a:rPr lang="ko-KR" sz="2000" b="0" i="0" u="none" strike="noStrike" spc="-200">
                <a:solidFill>
                  <a:srgbClr val="000000">
                    <a:alpha val="36078"/>
                  </a:srgbClr>
                </a:solidFill>
                <a:ea typeface="Pretendard Regular"/>
              </a:rPr>
              <a:t>구성</a:t>
            </a:r>
            <a:r>
              <a:rPr lang="en-US" sz="2000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</a:rPr>
              <a:t>, </a:t>
            </a:r>
            <a:r>
              <a:rPr lang="ko-KR" sz="2000" b="0" i="0" u="none" strike="noStrike" spc="-200">
                <a:solidFill>
                  <a:srgbClr val="000000">
                    <a:alpha val="36078"/>
                  </a:srgbClr>
                </a:solidFill>
                <a:ea typeface="Pretendard Regular"/>
              </a:rPr>
              <a:t>주요</a:t>
            </a:r>
            <a:r>
              <a:rPr lang="en-US" sz="2000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</a:rPr>
              <a:t> </a:t>
            </a:r>
            <a:r>
              <a:rPr lang="ko-KR" sz="2000" b="0" i="0" u="none" strike="noStrike" spc="-200">
                <a:solidFill>
                  <a:srgbClr val="000000">
                    <a:alpha val="36078"/>
                  </a:srgbClr>
                </a:solidFill>
                <a:ea typeface="Pretendard Regular"/>
              </a:rPr>
              <a:t>목표</a:t>
            </a:r>
            <a:r>
              <a:rPr lang="en-US" sz="2000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</a:rPr>
              <a:t> </a:t>
            </a:r>
            <a:r>
              <a:rPr lang="ko-KR" sz="2000" b="0" i="0" u="none" strike="noStrike" spc="-200">
                <a:solidFill>
                  <a:srgbClr val="000000">
                    <a:alpha val="36078"/>
                  </a:srgbClr>
                </a:solidFill>
                <a:ea typeface="Pretendard Regular"/>
              </a:rPr>
              <a:t>및</a:t>
            </a:r>
            <a:r>
              <a:rPr lang="en-US" sz="2000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</a:rPr>
              <a:t> </a:t>
            </a:r>
            <a:r>
              <a:rPr lang="ko-KR" sz="2000" b="0" i="0" u="none" strike="noStrike" spc="-200">
                <a:solidFill>
                  <a:srgbClr val="000000">
                    <a:alpha val="36078"/>
                  </a:srgbClr>
                </a:solidFill>
                <a:ea typeface="Pretendard Regular"/>
              </a:rPr>
              <a:t>일정</a:t>
            </a:r>
            <a:r>
              <a:rPr lang="en-US" sz="2000" b="0" i="0" u="none" strike="noStrike" spc="-200">
                <a:solidFill>
                  <a:srgbClr val="000000">
                    <a:alpha val="36078"/>
                  </a:srgbClr>
                </a:solidFill>
                <a:latin typeface="Pretendard Regular"/>
              </a:rPr>
              <a:t> </a:t>
            </a:r>
            <a:r>
              <a:rPr lang="ko-KR" sz="2000" b="0" i="0" u="none" strike="noStrike" spc="-200">
                <a:solidFill>
                  <a:srgbClr val="000000">
                    <a:alpha val="36078"/>
                  </a:srgbClr>
                </a:solidFill>
                <a:ea typeface="Pretendard Regular"/>
              </a:rPr>
              <a:t>소개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2000" y="2857500"/>
            <a:ext cx="49276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S-Core Dream 5 Medium"/>
              </a:rPr>
              <a:t>프로젝트</a:t>
            </a:r>
            <a:r>
              <a:rPr lang="en-US" sz="2400" b="0" i="0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-Core Dream 5 Medium"/>
              </a:rPr>
              <a:t>개요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6400" y="1968500"/>
            <a:ext cx="558800" cy="558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009900" y="2070100"/>
            <a:ext cx="4445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en-US" sz="1700" b="0" i="0" u="none" strike="noStrike" spc="-100">
                <a:solidFill>
                  <a:srgbClr val="44CCE5"/>
                </a:solidFill>
                <a:latin typeface="S-Core Dream 7 ExtraBold"/>
              </a:rPr>
              <a:t>01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981" y="2222500"/>
            <a:ext cx="5283200" cy="3225800"/>
          </a:xfrm>
          <a:prstGeom prst="rect">
            <a:avLst/>
          </a:prstGeom>
          <a:effectLst>
            <a:outerShdw blurRad="90607" dist="124019" dir="5400000">
              <a:srgbClr val="CDD9ED">
                <a:alpha val="41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5600" y="3543300"/>
            <a:ext cx="4864100" cy="12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6680200" y="3683000"/>
            <a:ext cx="49149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 spc="-200" dirty="0">
                <a:solidFill>
                  <a:srgbClr val="000000">
                    <a:alpha val="36078"/>
                  </a:srgbClr>
                </a:solidFill>
                <a:ea typeface="Pretendard Regular"/>
              </a:rPr>
              <a:t>계획과</a:t>
            </a:r>
            <a:r>
              <a:rPr lang="en-US" sz="2000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</a:rPr>
              <a:t> </a:t>
            </a:r>
            <a:r>
              <a:rPr lang="ko-KR" sz="2000" b="0" i="0" u="none" strike="noStrike" spc="-200" dirty="0">
                <a:solidFill>
                  <a:srgbClr val="000000">
                    <a:alpha val="36078"/>
                  </a:srgbClr>
                </a:solidFill>
                <a:ea typeface="Pretendard Regular"/>
              </a:rPr>
              <a:t>실제</a:t>
            </a:r>
            <a:r>
              <a:rPr lang="en-US" sz="2000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</a:rPr>
              <a:t> </a:t>
            </a:r>
            <a:r>
              <a:rPr lang="ko-KR" sz="2000" b="0" i="0" u="none" strike="noStrike" spc="-200" dirty="0">
                <a:solidFill>
                  <a:srgbClr val="000000">
                    <a:alpha val="36078"/>
                  </a:srgbClr>
                </a:solidFill>
                <a:ea typeface="Pretendard Regular"/>
              </a:rPr>
              <a:t>진행</a:t>
            </a:r>
            <a:r>
              <a:rPr lang="en-US" sz="2000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</a:rPr>
              <a:t> </a:t>
            </a:r>
            <a:r>
              <a:rPr lang="ko-KR" sz="2000" b="0" i="0" u="none" strike="noStrike" spc="-200" dirty="0">
                <a:solidFill>
                  <a:srgbClr val="000000">
                    <a:alpha val="36078"/>
                  </a:srgbClr>
                </a:solidFill>
                <a:ea typeface="Pretendard Regular"/>
              </a:rPr>
              <a:t>비교</a:t>
            </a:r>
            <a:r>
              <a:rPr lang="en-US" sz="2000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</a:rPr>
              <a:t>, </a:t>
            </a:r>
            <a:r>
              <a:rPr lang="ko-KR" sz="2000" b="0" i="0" u="none" strike="noStrike" spc="-200" dirty="0">
                <a:solidFill>
                  <a:srgbClr val="000000">
                    <a:alpha val="36078"/>
                  </a:srgbClr>
                </a:solidFill>
                <a:ea typeface="Pretendard Regular"/>
              </a:rPr>
              <a:t>주요</a:t>
            </a:r>
            <a:r>
              <a:rPr lang="en-US" sz="2000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</a:rPr>
              <a:t> </a:t>
            </a:r>
            <a:r>
              <a:rPr lang="ko-KR" sz="2000" b="0" i="0" u="none" strike="noStrike" spc="-200" dirty="0">
                <a:solidFill>
                  <a:srgbClr val="000000">
                    <a:alpha val="36078"/>
                  </a:srgbClr>
                </a:solidFill>
                <a:ea typeface="Pretendard Regular"/>
              </a:rPr>
              <a:t>차이점</a:t>
            </a:r>
            <a:r>
              <a:rPr lang="en-US" sz="2000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</a:rPr>
              <a:t> </a:t>
            </a:r>
            <a:r>
              <a:rPr lang="ko-KR" sz="2000" b="0" i="0" u="none" strike="noStrike" spc="-200" dirty="0">
                <a:solidFill>
                  <a:srgbClr val="000000">
                    <a:alpha val="36078"/>
                  </a:srgbClr>
                </a:solidFill>
                <a:ea typeface="Pretendard Regular"/>
              </a:rPr>
              <a:t>분석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80200" y="2857500"/>
            <a:ext cx="49276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S-Core Dream 5 Medium"/>
              </a:rPr>
              <a:t>제작</a:t>
            </a:r>
            <a:r>
              <a:rPr lang="en-US" sz="2400" b="0" i="0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-Core Dream 5 Medium"/>
              </a:rPr>
              <a:t>계획</a:t>
            </a:r>
            <a:r>
              <a:rPr lang="en-US" sz="2400" b="0" i="0" u="none" strike="noStrike">
                <a:solidFill>
                  <a:srgbClr val="000000"/>
                </a:solidFill>
                <a:latin typeface="S-Core Dream 5 Medium"/>
              </a:rPr>
              <a:t> vs </a:t>
            </a:r>
            <a:r>
              <a:rPr lang="ko-KR" sz="2400" b="0" i="0" u="none" strike="noStrike">
                <a:solidFill>
                  <a:srgbClr val="000000"/>
                </a:solidFill>
                <a:ea typeface="S-Core Dream 5 Medium"/>
              </a:rPr>
              <a:t>실제</a:t>
            </a:r>
            <a:r>
              <a:rPr lang="en-US" sz="2400" b="0" i="0" u="none" strike="noStrike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S-Core Dream 5 Medium"/>
              </a:rPr>
              <a:t>과정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0" y="1879600"/>
            <a:ext cx="749300" cy="749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1900" y="1968500"/>
            <a:ext cx="558800" cy="5588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8915400" y="2070100"/>
            <a:ext cx="4445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en-US" sz="1700" b="0" i="0" u="none" strike="noStrike" spc="-100">
                <a:solidFill>
                  <a:srgbClr val="FFFFFF"/>
                </a:solidFill>
                <a:latin typeface="S-Core Dream 7 ExtraBold"/>
              </a:rPr>
              <a:t>02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0600" y="2197100"/>
            <a:ext cx="5283200" cy="3225800"/>
          </a:xfrm>
          <a:prstGeom prst="rect">
            <a:avLst/>
          </a:prstGeom>
          <a:effectLst>
            <a:outerShdw blurRad="90607" dist="124019" dir="5400000">
              <a:srgbClr val="CDD9ED">
                <a:alpha val="41000"/>
              </a:srgbClr>
            </a:outerShdw>
          </a:effectLst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23800" y="3543300"/>
            <a:ext cx="4864100" cy="127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2598400" y="3683000"/>
            <a:ext cx="49149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spc="-200" dirty="0" err="1">
                <a:solidFill>
                  <a:srgbClr val="000000">
                    <a:alpha val="36078"/>
                  </a:srgbClr>
                </a:solidFill>
                <a:ea typeface="Pretendard Regular"/>
              </a:rPr>
              <a:t>커밋</a:t>
            </a:r>
            <a:r>
              <a:rPr lang="ko-KR" altLang="en-US" sz="2000" b="0" i="0" u="none" strike="noStrike" spc="-200" dirty="0">
                <a:solidFill>
                  <a:srgbClr val="000000">
                    <a:alpha val="36078"/>
                  </a:srgbClr>
                </a:solidFill>
                <a:ea typeface="Pretendard Regular"/>
              </a:rPr>
              <a:t> 횟수</a:t>
            </a:r>
            <a:endParaRPr lang="ko-KR" altLang="ko-KR" sz="2000" b="0" i="0" u="none" strike="noStrike" spc="-200" dirty="0">
              <a:solidFill>
                <a:srgbClr val="000000">
                  <a:alpha val="36078"/>
                </a:srgbClr>
              </a:solidFill>
              <a:ea typeface="Pretendard Regula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585700" y="2857500"/>
            <a:ext cx="49276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400" b="0" i="0" u="none" strike="noStrike" dirty="0">
                <a:solidFill>
                  <a:srgbClr val="000000"/>
                </a:solidFill>
                <a:latin typeface="S-Core Dream 5 Medium"/>
              </a:rPr>
              <a:t>Git </a:t>
            </a:r>
            <a:r>
              <a:rPr lang="ko-KR" altLang="ko-KR" sz="2400" b="0" i="0" u="none" strike="noStrike" dirty="0" err="1">
                <a:solidFill>
                  <a:srgbClr val="000000"/>
                </a:solidFill>
                <a:ea typeface="S-Core Dream 5 Medium"/>
              </a:rPr>
              <a:t>커밋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altLang="ko-KR" sz="2400" b="0" i="0" u="none" strike="noStrike" dirty="0">
                <a:solidFill>
                  <a:srgbClr val="000000"/>
                </a:solidFill>
                <a:ea typeface="S-Core Dream 5 Medium"/>
              </a:rPr>
              <a:t>로그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S-Core Dream 5 Medium"/>
              </a:rPr>
              <a:t> </a:t>
            </a:r>
            <a:r>
              <a:rPr lang="ko-KR" altLang="ko-KR" sz="2400" b="0" i="0" u="none" strike="noStrike" dirty="0">
                <a:solidFill>
                  <a:srgbClr val="000000"/>
                </a:solidFill>
                <a:ea typeface="S-Core Dream 5 Medium"/>
              </a:rPr>
              <a:t>분석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81200" y="1879600"/>
            <a:ext cx="749300" cy="7493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70100" y="1968500"/>
            <a:ext cx="558800" cy="5588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4833600" y="2070100"/>
            <a:ext cx="4445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en-US" sz="1700" b="0" i="0" u="none" strike="noStrike" spc="-100">
                <a:solidFill>
                  <a:srgbClr val="44CCE5"/>
                </a:solidFill>
                <a:latin typeface="S-Core Dream 7 ExtraBold"/>
              </a:rPr>
              <a:t>03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8915400" y="6134100"/>
            <a:ext cx="4445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en-US" sz="1700" b="0" i="0" u="none" strike="noStrike" spc="-100">
                <a:solidFill>
                  <a:srgbClr val="FFFFFF"/>
                </a:solidFill>
                <a:latin typeface="S-Core Dream 7 ExtraBold"/>
              </a:rPr>
              <a:t>05</a:t>
            </a:r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6134100"/>
            <a:ext cx="5283200" cy="3225800"/>
          </a:xfrm>
          <a:prstGeom prst="rect">
            <a:avLst/>
          </a:prstGeom>
          <a:effectLst>
            <a:outerShdw blurRad="90607" dist="124019" dir="5400000">
              <a:srgbClr val="CDD9ED">
                <a:alpha val="41000"/>
              </a:srgbClr>
            </a:outerShdw>
          </a:effectLst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" y="7480300"/>
            <a:ext cx="4864100" cy="12700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774700" y="7620000"/>
            <a:ext cx="49149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/>
              <a:t>프로젝트</a:t>
            </a:r>
            <a:r>
              <a:rPr lang="en-US"/>
              <a:t> </a:t>
            </a:r>
            <a:r>
              <a:rPr lang="ko-KR" altLang="en-US"/>
              <a:t>주요</a:t>
            </a:r>
            <a:r>
              <a:rPr lang="en-US"/>
              <a:t> </a:t>
            </a:r>
            <a:r>
              <a:rPr lang="ko-KR" altLang="en-US"/>
              <a:t>성과</a:t>
            </a:r>
            <a:r>
              <a:rPr lang="en-US"/>
              <a:t> </a:t>
            </a:r>
            <a:r>
              <a:rPr lang="ko-KR" altLang="en-US"/>
              <a:t>요약</a:t>
            </a:r>
            <a:r>
              <a:rPr lang="en-US"/>
              <a:t>, </a:t>
            </a:r>
            <a:r>
              <a:rPr lang="ko-KR" altLang="en-US"/>
              <a:t>학습된</a:t>
            </a:r>
            <a:r>
              <a:rPr lang="en-US"/>
              <a:t> </a:t>
            </a:r>
            <a:r>
              <a:rPr lang="ko-KR" altLang="en-US"/>
              <a:t>교훈</a:t>
            </a:r>
            <a:r>
              <a:rPr lang="en-US"/>
              <a:t>, </a:t>
            </a:r>
            <a:r>
              <a:rPr lang="ko-KR" altLang="en-US"/>
              <a:t>향후</a:t>
            </a:r>
            <a:r>
              <a:rPr lang="en-US"/>
              <a:t> </a:t>
            </a:r>
            <a:r>
              <a:rPr lang="ko-KR" altLang="en-US"/>
              <a:t>개발</a:t>
            </a:r>
            <a:r>
              <a:rPr lang="en-US"/>
              <a:t> </a:t>
            </a:r>
            <a:r>
              <a:rPr lang="ko-KR" altLang="en-US"/>
              <a:t>방향</a:t>
            </a:r>
            <a:r>
              <a:rPr lang="en-US"/>
              <a:t> </a:t>
            </a:r>
            <a:r>
              <a:rPr lang="ko-KR" altLang="en-US"/>
              <a:t>제시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762000" y="6781800"/>
            <a:ext cx="49276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/>
              <a:t>결론</a:t>
            </a:r>
            <a:r>
              <a:rPr lang="en-US"/>
              <a:t> </a:t>
            </a:r>
            <a:r>
              <a:rPr lang="ko-KR" altLang="en-US"/>
              <a:t>및</a:t>
            </a:r>
            <a:r>
              <a:rPr lang="en-US"/>
              <a:t> </a:t>
            </a:r>
            <a:r>
              <a:rPr lang="ko-KR" altLang="en-US"/>
              <a:t>향후</a:t>
            </a:r>
            <a:r>
              <a:rPr lang="en-US"/>
              <a:t> </a:t>
            </a:r>
            <a:r>
              <a:rPr lang="ko-KR" altLang="en-US"/>
              <a:t>계획</a:t>
            </a:r>
          </a:p>
        </p:txBody>
      </p:sp>
      <p:pic>
        <p:nvPicPr>
          <p:cNvPr id="46" name="Picture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0" y="5816600"/>
            <a:ext cx="749300" cy="7493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6400" y="5905500"/>
            <a:ext cx="558800" cy="558800"/>
          </a:xfrm>
          <a:prstGeom prst="rect">
            <a:avLst/>
          </a:prstGeom>
        </p:spPr>
      </p:pic>
      <p:sp>
        <p:nvSpPr>
          <p:cNvPr id="48" name="TextBox 48"/>
          <p:cNvSpPr txBox="1"/>
          <p:nvPr/>
        </p:nvSpPr>
        <p:spPr>
          <a:xfrm>
            <a:off x="3009900" y="6007100"/>
            <a:ext cx="4445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830"/>
              </a:lnSpc>
            </a:pPr>
            <a:r>
              <a:rPr lang="en-US"/>
              <a:t>06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rot="-16200000">
            <a:off x="4000500" y="-400050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100" y="1054100"/>
            <a:ext cx="1993900" cy="2019300"/>
          </a:xfrm>
          <a:prstGeom prst="rect">
            <a:avLst/>
          </a:prstGeom>
          <a:effectLst>
            <a:outerShdw blurRad="39714" dist="122887" dir="5400000">
              <a:srgbClr val="344096">
                <a:alpha val="16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558800" y="3733800"/>
            <a:ext cx="4368800" cy="19812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>
                <a:solidFill>
                  <a:srgbClr val="44CCE5"/>
                </a:solidFill>
                <a:ea typeface="S-Core Dream 7 ExtraBold"/>
              </a:rPr>
              <a:t>프로젝트</a:t>
            </a:r>
            <a:r>
              <a:rPr lang="en-US" sz="6000" b="0" i="0" u="none" strike="noStrike">
                <a:solidFill>
                  <a:srgbClr val="44CCE5"/>
                </a:solidFill>
                <a:latin typeface="S-Core Dream 7 ExtraBold"/>
              </a:rPr>
              <a:t> </a:t>
            </a:r>
            <a:r>
              <a:rPr lang="ko-KR" sz="6000" b="0" i="0" u="none" strike="noStrike">
                <a:solidFill>
                  <a:srgbClr val="44CCE5"/>
                </a:solidFill>
                <a:ea typeface="S-Core Dream 7 ExtraBold"/>
              </a:rPr>
              <a:t>개요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58800" y="6083300"/>
            <a:ext cx="42672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sz="2000" b="0" i="0" u="none" strike="noStrike" spc="-200" dirty="0">
                <a:solidFill>
                  <a:srgbClr val="000000">
                    <a:alpha val="47843"/>
                  </a:srgbClr>
                </a:solidFill>
                <a:ea typeface="Pretendard Regular"/>
              </a:rPr>
              <a:t>개발한</a:t>
            </a:r>
            <a:r>
              <a:rPr lang="en-US" sz="2000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</a:rPr>
              <a:t> </a:t>
            </a:r>
            <a:r>
              <a:rPr lang="ko-KR" sz="2000" b="0" i="0" u="none" strike="noStrike" spc="-200" dirty="0">
                <a:solidFill>
                  <a:srgbClr val="000000">
                    <a:alpha val="47843"/>
                  </a:srgbClr>
                </a:solidFill>
                <a:ea typeface="Pretendard Regular"/>
              </a:rPr>
              <a:t>게임의</a:t>
            </a:r>
            <a:r>
              <a:rPr lang="en-US" sz="2000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</a:rPr>
              <a:t> </a:t>
            </a:r>
            <a:r>
              <a:rPr lang="ko-KR" sz="2000" b="0" i="0" u="none" strike="noStrike" spc="-200" dirty="0">
                <a:solidFill>
                  <a:srgbClr val="000000">
                    <a:alpha val="47843"/>
                  </a:srgbClr>
                </a:solidFill>
                <a:ea typeface="Pretendard Regular"/>
              </a:rPr>
              <a:t>핵심</a:t>
            </a:r>
            <a:r>
              <a:rPr lang="en-US" sz="2000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</a:rPr>
              <a:t> </a:t>
            </a:r>
            <a:r>
              <a:rPr lang="ko-KR" sz="2000" b="0" i="0" u="none" strike="noStrike" spc="-200" dirty="0">
                <a:solidFill>
                  <a:srgbClr val="000000">
                    <a:alpha val="47843"/>
                  </a:srgbClr>
                </a:solidFill>
                <a:ea typeface="Pretendard Regular"/>
              </a:rPr>
              <a:t>요소와</a:t>
            </a:r>
            <a:r>
              <a:rPr lang="en-US" sz="2000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</a:rPr>
              <a:t> </a:t>
            </a:r>
            <a:r>
              <a:rPr lang="ko-KR" sz="2000" b="0" i="0" u="none" strike="noStrike" spc="-200" dirty="0">
                <a:solidFill>
                  <a:srgbClr val="000000">
                    <a:alpha val="47843"/>
                  </a:srgbClr>
                </a:solidFill>
                <a:ea typeface="Pretendard Regular"/>
              </a:rPr>
              <a:t>개발</a:t>
            </a:r>
            <a:r>
              <a:rPr lang="en-US" sz="2000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</a:rPr>
              <a:t> </a:t>
            </a:r>
            <a:r>
              <a:rPr lang="ko-KR" sz="2000" b="0" i="0" u="none" strike="noStrike" spc="-200" dirty="0">
                <a:solidFill>
                  <a:srgbClr val="000000">
                    <a:alpha val="47843"/>
                  </a:srgbClr>
                </a:solidFill>
                <a:ea typeface="Pretendard Regular"/>
              </a:rPr>
              <a:t>과정을</a:t>
            </a:r>
            <a:r>
              <a:rPr lang="en-US" sz="2000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</a:rPr>
              <a:t> </a:t>
            </a:r>
            <a:r>
              <a:rPr lang="ko-KR" sz="2000" b="0" i="0" u="none" strike="noStrike" spc="-200" dirty="0">
                <a:solidFill>
                  <a:srgbClr val="000000">
                    <a:alpha val="47843"/>
                  </a:srgbClr>
                </a:solidFill>
                <a:ea typeface="Pretendard Regular"/>
              </a:rPr>
              <a:t>소개합니다</a:t>
            </a:r>
            <a:r>
              <a:rPr lang="en-US" sz="2000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125200" y="2070100"/>
            <a:ext cx="67437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1259"/>
              </a:lnSpc>
            </a:pPr>
            <a:r>
              <a:rPr lang="ko-KR" altLang="en-US" sz="2200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</a:rPr>
              <a:t>자원 채굴 시뮬레이션 </a:t>
            </a:r>
            <a:r>
              <a:rPr lang="en-US" altLang="ko-KR" sz="2200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</a:rPr>
              <a:t>+ </a:t>
            </a:r>
            <a:r>
              <a:rPr lang="ko-KR" altLang="en-US" sz="2200" b="0" i="0" u="none" strike="noStrike" spc="-200" dirty="0">
                <a:solidFill>
                  <a:srgbClr val="000000">
                    <a:alpha val="36078"/>
                  </a:srgbClr>
                </a:solidFill>
                <a:latin typeface="Pretendard Regular"/>
              </a:rPr>
              <a:t>경영 시뮬레이션</a:t>
            </a:r>
            <a:endParaRPr lang="en-US" sz="2200" b="0" i="0" u="none" strike="noStrike" spc="-200" dirty="0">
              <a:solidFill>
                <a:srgbClr val="000000">
                  <a:alpha val="36078"/>
                </a:srgbClr>
              </a:solidFill>
              <a:latin typeface="Pretendard 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125200" y="1384300"/>
            <a:ext cx="67564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2700" b="0" i="0" u="none" strike="noStrike" spc="-200" dirty="0">
                <a:solidFill>
                  <a:srgbClr val="3958E3"/>
                </a:solidFill>
                <a:ea typeface="S-Core Dream 5 Medium"/>
              </a:rPr>
              <a:t>게임</a:t>
            </a:r>
            <a:r>
              <a:rPr lang="en-US" sz="2700" b="0" i="0" u="none" strike="noStrike" spc="-200" dirty="0">
                <a:solidFill>
                  <a:srgbClr val="3958E3"/>
                </a:solidFill>
                <a:latin typeface="S-Core Dream 5 Medium"/>
              </a:rPr>
              <a:t> </a:t>
            </a:r>
            <a:r>
              <a:rPr lang="ko-KR" sz="2700" b="0" i="0" u="none" strike="noStrike" spc="-200" dirty="0">
                <a:solidFill>
                  <a:srgbClr val="3958E3"/>
                </a:solidFill>
                <a:ea typeface="S-Core Dream 5 Medium"/>
              </a:rPr>
              <a:t>컨셉</a:t>
            </a:r>
            <a:r>
              <a:rPr lang="en-US" sz="2700" b="0" i="0" u="none" strike="noStrike" spc="-200" dirty="0">
                <a:solidFill>
                  <a:srgbClr val="3958E3"/>
                </a:solidFill>
                <a:latin typeface="S-Core Dream 5 Medium"/>
              </a:rPr>
              <a:t>: </a:t>
            </a:r>
            <a:r>
              <a:rPr lang="en-US" sz="2700" spc="-200" dirty="0">
                <a:solidFill>
                  <a:srgbClr val="3958E3"/>
                </a:solidFill>
                <a:latin typeface="S-Core Dream 5 Medium"/>
              </a:rPr>
              <a:t> </a:t>
            </a:r>
            <a:r>
              <a:rPr lang="ko-KR" altLang="en-US" sz="2700" spc="-200" dirty="0">
                <a:solidFill>
                  <a:srgbClr val="3958E3"/>
                </a:solidFill>
                <a:latin typeface="S-Core Dream 5 Medium"/>
              </a:rPr>
              <a:t>자원 경영 시뮬레이션</a:t>
            </a:r>
            <a:endParaRPr lang="ko-KR" sz="2700" b="0" i="0" u="none" strike="noStrike" spc="-200" dirty="0">
              <a:solidFill>
                <a:srgbClr val="3958E3"/>
              </a:solidFill>
              <a:ea typeface="S-Core Dream 5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125200" y="6464300"/>
            <a:ext cx="67437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1259"/>
              </a:lnSpc>
            </a:pPr>
            <a:endParaRPr lang="en-US" sz="2200" b="0" i="0" u="none" strike="noStrike" spc="-200" dirty="0">
              <a:solidFill>
                <a:srgbClr val="000000">
                  <a:alpha val="36078"/>
                </a:srgbClr>
              </a:solidFill>
              <a:latin typeface="Pretendard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125200" y="5778500"/>
            <a:ext cx="67564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endParaRPr lang="ko-KR" sz="2700" b="0" i="0" u="none" strike="noStrike" spc="-200" dirty="0">
              <a:solidFill>
                <a:srgbClr val="000000"/>
              </a:solidFill>
              <a:ea typeface="S-Core Dream 5 Medium"/>
            </a:endParaRPr>
          </a:p>
        </p:txBody>
      </p:sp>
      <p:pic>
        <p:nvPicPr>
          <p:cNvPr id="15" name="그림 14" descr="우주, 스크린샷, 별이(가) 표시된 사진&#10;&#10;자동 생성된 설명">
            <a:extLst>
              <a:ext uri="{FF2B5EF4-FFF2-40B4-BE49-F238E27FC236}">
                <a16:creationId xmlns:a16="http://schemas.microsoft.com/office/drawing/2014/main" id="{C2BA63AE-073C-E9FD-A745-96A8E77938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80750" y="3295651"/>
            <a:ext cx="4724400" cy="4724400"/>
          </a:xfrm>
          <a:prstGeom prst="rect">
            <a:avLst/>
          </a:prstGeom>
        </p:spPr>
      </p:pic>
      <p:pic>
        <p:nvPicPr>
          <p:cNvPr id="17" name="그림 16" descr="텍스트, 행성, 스크린샷, 천체이(가) 표시된 사진&#10;&#10;자동 생성된 설명">
            <a:extLst>
              <a:ext uri="{FF2B5EF4-FFF2-40B4-BE49-F238E27FC236}">
                <a16:creationId xmlns:a16="http://schemas.microsoft.com/office/drawing/2014/main" id="{666FFF9D-2966-CDB1-0F42-EA6E3C484B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920" y="576468"/>
            <a:ext cx="6260530" cy="469145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6CCD8B1-906F-657D-53C2-9D328FD6A1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51920" y="5383871"/>
            <a:ext cx="5683250" cy="424272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rot="-16200000">
            <a:off x="4000500" y="-400050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3886200" y="-584200"/>
            <a:ext cx="123190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17400" y="1079500"/>
            <a:ext cx="5410200" cy="2908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1079500"/>
            <a:ext cx="2095500" cy="2590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2249" y="1066800"/>
            <a:ext cx="5410200" cy="2908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alphaModFix amt="20000"/>
          </a:blip>
          <a:stretch>
            <a:fillRect/>
          </a:stretch>
        </p:blipFill>
        <p:spPr>
          <a:xfrm rot="5400000">
            <a:off x="152400" y="5083175"/>
            <a:ext cx="81915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68300" y="3733800"/>
            <a:ext cx="4368800" cy="19812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sz="6000" b="0" i="0" u="none" strike="noStrike" dirty="0">
                <a:solidFill>
                  <a:srgbClr val="44CCE5"/>
                </a:solidFill>
                <a:latin typeface="Rockwell Extra Bold" panose="02060903040505020403" pitchFamily="18" charset="0"/>
                <a:ea typeface="S-Core Dream 7 ExtraBold"/>
              </a:rPr>
              <a:t>계획</a:t>
            </a:r>
            <a:r>
              <a:rPr lang="en-US" sz="6000" b="0" i="0" u="none" strike="noStrike" dirty="0">
                <a:solidFill>
                  <a:srgbClr val="44CCE5"/>
                </a:solidFill>
                <a:latin typeface="Rockwell Extra Bold" panose="02060903040505020403" pitchFamily="18" charset="0"/>
              </a:rPr>
              <a:t> vs </a:t>
            </a:r>
            <a:r>
              <a:rPr lang="ko-KR" sz="6000" b="0" i="0" u="none" strike="noStrike" dirty="0">
                <a:solidFill>
                  <a:srgbClr val="44CCE5"/>
                </a:solidFill>
                <a:latin typeface="Rockwell Extra Bold" panose="02060903040505020403" pitchFamily="18" charset="0"/>
                <a:ea typeface="S-Core Dream 7 ExtraBold"/>
              </a:rPr>
              <a:t>실제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8300" y="6083300"/>
            <a:ext cx="42672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 spc="-200" dirty="0">
                <a:solidFill>
                  <a:srgbClr val="000000">
                    <a:alpha val="47843"/>
                  </a:srgbClr>
                </a:solidFill>
                <a:ea typeface="Pretendard Regular"/>
              </a:rPr>
              <a:t>초기</a:t>
            </a:r>
            <a:r>
              <a:rPr lang="en-US" sz="2000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</a:rPr>
              <a:t> </a:t>
            </a:r>
            <a:r>
              <a:rPr lang="ko-KR" sz="2000" b="0" i="0" u="none" strike="noStrike" spc="-200" dirty="0">
                <a:solidFill>
                  <a:srgbClr val="000000">
                    <a:alpha val="47843"/>
                  </a:srgbClr>
                </a:solidFill>
                <a:ea typeface="Pretendard Regular"/>
              </a:rPr>
              <a:t>계획과</a:t>
            </a:r>
            <a:r>
              <a:rPr lang="en-US" sz="2000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</a:rPr>
              <a:t> </a:t>
            </a:r>
            <a:r>
              <a:rPr lang="ko-KR" sz="2000" b="0" i="0" u="none" strike="noStrike" spc="-200" dirty="0">
                <a:solidFill>
                  <a:srgbClr val="000000">
                    <a:alpha val="47843"/>
                  </a:srgbClr>
                </a:solidFill>
                <a:ea typeface="Pretendard Regular"/>
              </a:rPr>
              <a:t>실제</a:t>
            </a:r>
            <a:r>
              <a:rPr lang="en-US" sz="2000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</a:rPr>
              <a:t> </a:t>
            </a:r>
            <a:r>
              <a:rPr lang="ko-KR" sz="2000" b="0" i="0" u="none" strike="noStrike" spc="-200" dirty="0">
                <a:solidFill>
                  <a:srgbClr val="000000">
                    <a:alpha val="47843"/>
                  </a:srgbClr>
                </a:solidFill>
                <a:ea typeface="Pretendard Regular"/>
              </a:rPr>
              <a:t>개발</a:t>
            </a:r>
            <a:r>
              <a:rPr lang="en-US" sz="2000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</a:rPr>
              <a:t> </a:t>
            </a:r>
            <a:r>
              <a:rPr lang="ko-KR" sz="2000" b="0" i="0" u="none" strike="noStrike" spc="-200" dirty="0">
                <a:solidFill>
                  <a:srgbClr val="000000">
                    <a:alpha val="47843"/>
                  </a:srgbClr>
                </a:solidFill>
                <a:ea typeface="Pretendard Regular"/>
              </a:rPr>
              <a:t>과정을</a:t>
            </a:r>
            <a:r>
              <a:rPr lang="en-US" sz="2000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</a:rPr>
              <a:t> </a:t>
            </a:r>
            <a:r>
              <a:rPr lang="ko-KR" sz="2000" b="0" i="0" u="none" strike="noStrike" spc="-200" dirty="0">
                <a:solidFill>
                  <a:srgbClr val="000000">
                    <a:alpha val="47843"/>
                  </a:srgbClr>
                </a:solidFill>
                <a:ea typeface="Pretendard Regular"/>
              </a:rPr>
              <a:t>비교</a:t>
            </a:r>
            <a:r>
              <a:rPr lang="en-US" sz="2000" b="0" i="0" u="none" strike="noStrike" spc="-200" dirty="0">
                <a:solidFill>
                  <a:srgbClr val="000000">
                    <a:alpha val="47843"/>
                  </a:srgbClr>
                </a:solidFill>
                <a:latin typeface="Pretendard Regular"/>
              </a:rPr>
              <a:t> 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21300" y="3594100"/>
            <a:ext cx="5410200" cy="5638800"/>
          </a:xfrm>
          <a:prstGeom prst="rect">
            <a:avLst/>
          </a:prstGeom>
          <a:effectLst>
            <a:outerShdw blurRad="254833" dist="207988" dir="5400000">
              <a:srgbClr val="CDD9ED">
                <a:alpha val="41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>
            <a:alphaModFix amt="54000"/>
          </a:blip>
          <a:stretch>
            <a:fillRect/>
          </a:stretch>
        </p:blipFill>
        <p:spPr>
          <a:xfrm rot="-10800000">
            <a:off x="5664200" y="4813300"/>
            <a:ext cx="4711700" cy="12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5638800" y="3975100"/>
            <a:ext cx="4762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 dirty="0">
                <a:solidFill>
                  <a:srgbClr val="44CCE5"/>
                </a:solidFill>
                <a:ea typeface="S-Core Dream 5 Medium"/>
              </a:rPr>
              <a:t>초기</a:t>
            </a:r>
            <a:r>
              <a:rPr lang="en-US" sz="2400" b="0" i="0" u="none" strike="noStrike" dirty="0">
                <a:solidFill>
                  <a:srgbClr val="44CCE5"/>
                </a:solidFill>
                <a:latin typeface="S-Core Dream 5 Medium"/>
              </a:rPr>
              <a:t> </a:t>
            </a:r>
            <a:r>
              <a:rPr lang="ko-KR" sz="2400" b="0" i="0" u="none" strike="noStrike" dirty="0">
                <a:solidFill>
                  <a:srgbClr val="44CCE5"/>
                </a:solidFill>
                <a:ea typeface="S-Core Dream 5 Medium"/>
              </a:rPr>
              <a:t>계획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638800" y="5003800"/>
            <a:ext cx="4762500" cy="172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ko-KR" sz="2200" b="0" i="0" u="none" strike="noStrike" spc="-200" dirty="0">
              <a:solidFill>
                <a:srgbClr val="000000">
                  <a:alpha val="58824"/>
                </a:srgbClr>
              </a:solidFill>
              <a:ea typeface="Pretendard Medium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17400" y="3594100"/>
            <a:ext cx="5410200" cy="5638800"/>
          </a:xfrm>
          <a:prstGeom prst="rect">
            <a:avLst/>
          </a:prstGeom>
          <a:effectLst>
            <a:outerShdw blurRad="254833" dist="207988" dir="5400000">
              <a:srgbClr val="CDD9ED">
                <a:alpha val="41000"/>
              </a:srgbClr>
            </a:outerShdw>
          </a:effectLst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>
            <a:alphaModFix amt="54000"/>
          </a:blip>
          <a:stretch>
            <a:fillRect/>
          </a:stretch>
        </p:blipFill>
        <p:spPr>
          <a:xfrm rot="-10800000">
            <a:off x="12560300" y="4813300"/>
            <a:ext cx="4711700" cy="1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6060000">
            <a:off x="11150600" y="4813300"/>
            <a:ext cx="660400" cy="12319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2534900" y="3975100"/>
            <a:ext cx="47625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400" b="0" i="0" u="none" strike="noStrike">
                <a:solidFill>
                  <a:srgbClr val="44CCE5"/>
                </a:solidFill>
                <a:ea typeface="S-Core Dream 5 Medium"/>
              </a:rPr>
              <a:t>실제</a:t>
            </a:r>
            <a:r>
              <a:rPr lang="en-US" sz="2400" b="0" i="0" u="none" strike="noStrike">
                <a:solidFill>
                  <a:srgbClr val="44CCE5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44CCE5"/>
                </a:solidFill>
                <a:ea typeface="S-Core Dream 5 Medium"/>
              </a:rPr>
              <a:t>진행</a:t>
            </a:r>
            <a:r>
              <a:rPr lang="en-US" sz="2400" b="0" i="0" u="none" strike="noStrike">
                <a:solidFill>
                  <a:srgbClr val="44CCE5"/>
                </a:solidFill>
                <a:latin typeface="S-Core Dream 5 Medium"/>
              </a:rPr>
              <a:t> </a:t>
            </a:r>
            <a:r>
              <a:rPr lang="ko-KR" sz="2400" b="0" i="0" u="none" strike="noStrike">
                <a:solidFill>
                  <a:srgbClr val="44CCE5"/>
                </a:solidFill>
                <a:ea typeface="S-Core Dream 5 Medium"/>
              </a:rPr>
              <a:t>과정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534900" y="5003800"/>
            <a:ext cx="4762500" cy="172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lang="ko-KR" sz="2200" b="0" i="0" u="none" strike="noStrike" spc="-200" dirty="0">
              <a:solidFill>
                <a:srgbClr val="000000">
                  <a:alpha val="58824"/>
                </a:srgbClr>
              </a:solidFill>
              <a:ea typeface="Pretendard Medium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E50F9122-D241-C835-8725-AB0B17097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966105"/>
              </p:ext>
            </p:extLst>
          </p:nvPr>
        </p:nvGraphicFramePr>
        <p:xfrm>
          <a:off x="5686424" y="4991100"/>
          <a:ext cx="4689475" cy="3822698"/>
        </p:xfrm>
        <a:graphic>
          <a:graphicData uri="http://schemas.openxmlformats.org/drawingml/2006/table">
            <a:tbl>
              <a:tblPr/>
              <a:tblGrid>
                <a:gridCol w="1048236">
                  <a:extLst>
                    <a:ext uri="{9D8B030D-6E8A-4147-A177-3AD203B41FA5}">
                      <a16:colId xmlns:a16="http://schemas.microsoft.com/office/drawing/2014/main" val="3202552621"/>
                    </a:ext>
                  </a:extLst>
                </a:gridCol>
                <a:gridCol w="3641239">
                  <a:extLst>
                    <a:ext uri="{9D8B030D-6E8A-4147-A177-3AD203B41FA5}">
                      <a16:colId xmlns:a16="http://schemas.microsoft.com/office/drawing/2014/main" val="229080521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맵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타일맵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카메라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2084692"/>
                  </a:ext>
                </a:extLst>
              </a:tr>
              <a:tr h="67309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게임  코어 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아이템 이동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자원 채굴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각 객체 상호작용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490937"/>
                  </a:ext>
                </a:extLst>
              </a:tr>
              <a:tr h="6731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도전과제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하위에서 상위로 가는 도전과제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8827855"/>
                  </a:ext>
                </a:extLst>
              </a:tr>
              <a:tr h="6731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사운드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배경음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엔딩 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1755227"/>
                  </a:ext>
                </a:extLst>
              </a:tr>
              <a:tr h="67309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아이템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여러 자원과  </a:t>
                      </a:r>
                      <a:r>
                        <a:rPr lang="ko-KR" altLang="en-US" dirty="0" err="1"/>
                        <a:t>많은수의</a:t>
                      </a:r>
                      <a:r>
                        <a:rPr lang="ko-KR" altLang="en-US" dirty="0"/>
                        <a:t> 아이템 디자인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개</a:t>
                      </a:r>
                      <a:r>
                        <a:rPr lang="en-US" altLang="ko-KR" dirty="0"/>
                        <a:t>~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6057"/>
                  </a:ext>
                </a:extLst>
              </a:tr>
              <a:tr h="6731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레시피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단계별로 적절한 난이도의 레시피로 제작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3506061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0631B0FD-4205-08DF-B270-5D21D457C4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684728"/>
              </p:ext>
            </p:extLst>
          </p:nvPr>
        </p:nvGraphicFramePr>
        <p:xfrm>
          <a:off x="12657138" y="4991100"/>
          <a:ext cx="4689476" cy="3822698"/>
        </p:xfrm>
        <a:graphic>
          <a:graphicData uri="http://schemas.openxmlformats.org/drawingml/2006/table">
            <a:tbl>
              <a:tblPr/>
              <a:tblGrid>
                <a:gridCol w="2868856">
                  <a:extLst>
                    <a:ext uri="{9D8B030D-6E8A-4147-A177-3AD203B41FA5}">
                      <a16:colId xmlns:a16="http://schemas.microsoft.com/office/drawing/2014/main" val="3202552621"/>
                    </a:ext>
                  </a:extLst>
                </a:gridCol>
                <a:gridCol w="1820620">
                  <a:extLst>
                    <a:ext uri="{9D8B030D-6E8A-4147-A177-3AD203B41FA5}">
                      <a16:colId xmlns:a16="http://schemas.microsoft.com/office/drawing/2014/main" val="380769901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성공 </a:t>
                      </a:r>
                      <a:r>
                        <a:rPr lang="en-US" altLang="ko-KR" dirty="0"/>
                        <a:t>+ </a:t>
                      </a:r>
                      <a:r>
                        <a:rPr lang="ko-KR" altLang="en-US" dirty="0" err="1"/>
                        <a:t>맵저장</a:t>
                      </a:r>
                      <a:r>
                        <a:rPr lang="ko-KR" altLang="en-US" dirty="0"/>
                        <a:t> 기능 구현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110%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2084692"/>
                  </a:ext>
                </a:extLst>
              </a:tr>
              <a:tr h="67309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타일과 아이템 충돌 자원의 이동 구현 성공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100%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490937"/>
                  </a:ext>
                </a:extLst>
              </a:tr>
              <a:tr h="6731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도전과제 설정 미흡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45%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8827855"/>
                  </a:ext>
                </a:extLst>
              </a:tr>
              <a:tr h="6731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배경음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엔딩 송 구현 성공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100%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1755227"/>
                  </a:ext>
                </a:extLst>
              </a:tr>
              <a:tr h="67309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기본적인 자원과 적은 수의 아이템 </a:t>
                      </a:r>
                      <a:r>
                        <a:rPr lang="en-US" altLang="ko-KR" dirty="0"/>
                        <a:t>(5</a:t>
                      </a:r>
                      <a:r>
                        <a:rPr lang="ko-KR" altLang="en-US" dirty="0"/>
                        <a:t>개 이하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30%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6057"/>
                  </a:ext>
                </a:extLst>
              </a:tr>
              <a:tr h="6731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Ui</a:t>
                      </a:r>
                      <a:r>
                        <a:rPr lang="ko-KR" altLang="en-US" dirty="0"/>
                        <a:t> 제작 실패로 레시피 알기 어려움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30%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350606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rot="-16200000">
            <a:off x="4000500" y="-400050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 rot="5400000">
            <a:off x="508000" y="5143500"/>
            <a:ext cx="86614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300" y="1790700"/>
            <a:ext cx="2082800" cy="1866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68300" y="3733800"/>
            <a:ext cx="4368800" cy="19812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en-US" sz="6000" b="0" i="0" u="none" strike="noStrike">
                <a:solidFill>
                  <a:srgbClr val="44CCE5"/>
                </a:solidFill>
                <a:latin typeface="S-Core Dream 7 ExtraBold"/>
              </a:rPr>
              <a:t>Git </a:t>
            </a:r>
            <a:r>
              <a:rPr lang="ko-KR" sz="6000" b="0" i="0" u="none" strike="noStrike">
                <a:solidFill>
                  <a:srgbClr val="44CCE5"/>
                </a:solidFill>
                <a:ea typeface="S-Core Dream 7 ExtraBold"/>
              </a:rPr>
              <a:t>커밋</a:t>
            </a:r>
            <a:r>
              <a:rPr lang="en-US" sz="6000" b="0" i="0" u="none" strike="noStrike">
                <a:solidFill>
                  <a:srgbClr val="44CCE5"/>
                </a:solidFill>
                <a:latin typeface="S-Core Dream 7 ExtraBold"/>
              </a:rPr>
              <a:t> </a:t>
            </a:r>
            <a:r>
              <a:rPr lang="ko-KR" sz="6000" b="0" i="0" u="none" strike="noStrike">
                <a:solidFill>
                  <a:srgbClr val="44CCE5"/>
                </a:solidFill>
                <a:ea typeface="S-Core Dream 7 ExtraBold"/>
              </a:rPr>
              <a:t>로그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68300" y="6083300"/>
            <a:ext cx="4267200" cy="1270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endParaRPr lang="en-US" sz="2000" b="0" i="0" u="none" strike="noStrike" spc="-200" dirty="0">
              <a:solidFill>
                <a:srgbClr val="000000">
                  <a:alpha val="47843"/>
                </a:srgbClr>
              </a:solidFill>
              <a:latin typeface="Pretendard Regular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0" y="825500"/>
            <a:ext cx="4006848" cy="2628900"/>
          </a:xfrm>
          <a:prstGeom prst="rect">
            <a:avLst/>
          </a:prstGeom>
          <a:effectLst>
            <a:outerShdw blurRad="60131" dist="101032" dir="5400000">
              <a:srgbClr val="CDD9ED">
                <a:alpha val="41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14097000" y="1079500"/>
            <a:ext cx="33401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5449"/>
              </a:lnSpc>
            </a:pPr>
            <a:r>
              <a:rPr lang="ko-KR" altLang="en-US" sz="3000" b="0" i="0" u="none" strike="noStrike" spc="-200" dirty="0" err="1">
                <a:solidFill>
                  <a:srgbClr val="3958E3"/>
                </a:solidFill>
                <a:ea typeface="Pretendard Bold"/>
              </a:rPr>
              <a:t>커밋</a:t>
            </a:r>
            <a:r>
              <a:rPr lang="ko-KR" altLang="en-US" sz="3000" b="0" i="0" u="none" strike="noStrike" spc="-200" dirty="0">
                <a:solidFill>
                  <a:srgbClr val="3958E3"/>
                </a:solidFill>
                <a:ea typeface="Pretendard Bold"/>
              </a:rPr>
              <a:t> 내역</a:t>
            </a:r>
            <a:endParaRPr lang="ko-KR" sz="3000" b="0" i="0" u="none" strike="noStrike" spc="-200" dirty="0">
              <a:solidFill>
                <a:srgbClr val="3958E3"/>
              </a:solidFill>
              <a:ea typeface="Pretendar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258300" y="1765300"/>
            <a:ext cx="8166100" cy="102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5449"/>
              </a:lnSpc>
            </a:pPr>
            <a:endParaRPr lang="en-US" sz="2200" b="0" i="0" u="none" strike="noStrike" spc="-200" dirty="0">
              <a:solidFill>
                <a:srgbClr val="000000">
                  <a:alpha val="58824"/>
                </a:srgbClr>
              </a:solidFill>
              <a:latin typeface="Pretendard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258300" y="4089400"/>
            <a:ext cx="81788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5449"/>
              </a:lnSpc>
            </a:pPr>
            <a:endParaRPr lang="ko-KR" sz="3000" b="0" i="0" u="none" strike="noStrike" spc="-200" dirty="0">
              <a:solidFill>
                <a:srgbClr val="3958E3"/>
              </a:solidFill>
              <a:ea typeface="Pretendard Bold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28D6C98-989A-EC2A-142D-AD2052095B9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6642"/>
          <a:stretch/>
        </p:blipFill>
        <p:spPr>
          <a:xfrm>
            <a:off x="5873751" y="800100"/>
            <a:ext cx="5918200" cy="4204334"/>
          </a:xfrm>
          <a:prstGeom prst="rect">
            <a:avLst/>
          </a:prstGeom>
        </p:spPr>
      </p:pic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87BE16E2-AB0F-CCC1-67A8-65A4C44CB7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709107"/>
              </p:ext>
            </p:extLst>
          </p:nvPr>
        </p:nvGraphicFramePr>
        <p:xfrm>
          <a:off x="5873750" y="5361944"/>
          <a:ext cx="6381747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86309">
                  <a:extLst>
                    <a:ext uri="{9D8B030D-6E8A-4147-A177-3AD203B41FA5}">
                      <a16:colId xmlns:a16="http://schemas.microsoft.com/office/drawing/2014/main" val="2087362704"/>
                    </a:ext>
                  </a:extLst>
                </a:gridCol>
                <a:gridCol w="1595438">
                  <a:extLst>
                    <a:ext uri="{9D8B030D-6E8A-4147-A177-3AD203B41FA5}">
                      <a16:colId xmlns:a16="http://schemas.microsoft.com/office/drawing/2014/main" val="1893428018"/>
                    </a:ext>
                  </a:extLst>
                </a:gridCol>
              </a:tblGrid>
              <a:tr h="30686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커밋횟수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299859"/>
                  </a:ext>
                </a:extLst>
              </a:tr>
              <a:tr h="3068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Week of Oct 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94754"/>
                  </a:ext>
                </a:extLst>
              </a:tr>
              <a:tr h="306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Week of Oct 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772380"/>
                  </a:ext>
                </a:extLst>
              </a:tr>
              <a:tr h="306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Week of Oct 27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3853"/>
                  </a:ext>
                </a:extLst>
              </a:tr>
              <a:tr h="306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Week of Nov 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20725"/>
                  </a:ext>
                </a:extLst>
              </a:tr>
              <a:tr h="306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Week of Nov 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8252268"/>
                  </a:ext>
                </a:extLst>
              </a:tr>
              <a:tr h="306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Week of Nov 17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627441"/>
                  </a:ext>
                </a:extLst>
              </a:tr>
              <a:tr h="3026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Week of Nov 24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183855"/>
                  </a:ext>
                </a:extLst>
              </a:tr>
              <a:tr h="3026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Week of Dec 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01479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rot="-16200000">
            <a:off x="4000500" y="-4000500"/>
            <a:ext cx="102997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4356100" y="-584200"/>
            <a:ext cx="11849100" cy="10071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0" y="10172700"/>
            <a:ext cx="18427700" cy="114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172700"/>
            <a:ext cx="91440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019300" y="3949700"/>
            <a:ext cx="2819400" cy="3479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79900" y="4394200"/>
            <a:ext cx="2755900" cy="2590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44700" y="5676900"/>
            <a:ext cx="2946400" cy="2768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" y="5880100"/>
            <a:ext cx="2933700" cy="2628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24100" y="7429500"/>
            <a:ext cx="520700" cy="1816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1700" y="7188200"/>
            <a:ext cx="482600" cy="1803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2100" y="7543800"/>
            <a:ext cx="520700" cy="1828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302000" y="2298700"/>
            <a:ext cx="11696700" cy="474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32800"/>
              </a:lnSpc>
            </a:pPr>
            <a:r>
              <a:rPr lang="en-US" sz="3400" spc="-300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altLang="en-US" sz="3400" spc="-300" dirty="0">
                <a:solidFill>
                  <a:srgbClr val="787878"/>
                </a:solidFill>
                <a:latin typeface="Pretendard Regular"/>
              </a:rPr>
              <a:t>본 게임을 만들면서 </a:t>
            </a:r>
            <a:r>
              <a:rPr lang="ko-KR" altLang="en-US" sz="3400" spc="-300" dirty="0" err="1">
                <a:solidFill>
                  <a:srgbClr val="787878"/>
                </a:solidFill>
                <a:latin typeface="Pretendard Regular"/>
              </a:rPr>
              <a:t>맨처음</a:t>
            </a:r>
            <a:r>
              <a:rPr lang="ko-KR" altLang="en-US" sz="3400" spc="-300" dirty="0">
                <a:solidFill>
                  <a:srgbClr val="787878"/>
                </a:solidFill>
                <a:latin typeface="Pretendard Regular"/>
              </a:rPr>
              <a:t> 접근을 기능을 만드는 데 초점을 두었고 실제로 모든 기능을 구현 하는 데 성공 했습니다</a:t>
            </a:r>
            <a:r>
              <a:rPr lang="en-US" altLang="ko-KR" sz="3400" spc="-300" dirty="0">
                <a:solidFill>
                  <a:srgbClr val="787878"/>
                </a:solidFill>
                <a:latin typeface="Pretendard Regular"/>
              </a:rPr>
              <a:t>. </a:t>
            </a:r>
            <a:r>
              <a:rPr lang="ko-KR" altLang="en-US" sz="3400" spc="-300" dirty="0">
                <a:solidFill>
                  <a:srgbClr val="787878"/>
                </a:solidFill>
                <a:latin typeface="Pretendard Regular"/>
              </a:rPr>
              <a:t>다만 이 게임의 특성상 기능도 중요하지만 더 중요한 것인 아이템</a:t>
            </a:r>
            <a:r>
              <a:rPr lang="en-US" altLang="ko-KR" sz="3400" spc="-300" dirty="0">
                <a:solidFill>
                  <a:srgbClr val="787878"/>
                </a:solidFill>
                <a:latin typeface="Pretendard Regular"/>
              </a:rPr>
              <a:t>,  </a:t>
            </a:r>
            <a:r>
              <a:rPr lang="ko-KR" altLang="en-US" sz="3400" spc="-300" dirty="0">
                <a:solidFill>
                  <a:srgbClr val="787878"/>
                </a:solidFill>
                <a:latin typeface="Pretendard Regular"/>
              </a:rPr>
              <a:t>필드</a:t>
            </a:r>
            <a:r>
              <a:rPr lang="en-US" altLang="ko-KR" sz="3400" spc="-300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altLang="en-US" sz="3400" spc="-300" dirty="0">
                <a:solidFill>
                  <a:srgbClr val="787878"/>
                </a:solidFill>
                <a:latin typeface="Pretendard Regular"/>
              </a:rPr>
              <a:t>디자인이었다는 것을 깨닫게 되었습니다</a:t>
            </a:r>
            <a:r>
              <a:rPr lang="en-US" altLang="ko-KR" sz="3400" spc="-300" dirty="0">
                <a:solidFill>
                  <a:srgbClr val="787878"/>
                </a:solidFill>
                <a:latin typeface="Pretendard Regular"/>
              </a:rPr>
              <a:t>. </a:t>
            </a:r>
          </a:p>
          <a:p>
            <a:pPr lvl="0" algn="ctr">
              <a:lnSpc>
                <a:spcPct val="132800"/>
              </a:lnSpc>
            </a:pPr>
            <a:r>
              <a:rPr lang="ko-KR" altLang="en-US" sz="3400" spc="-300" dirty="0">
                <a:solidFill>
                  <a:srgbClr val="787878"/>
                </a:solidFill>
                <a:latin typeface="Pretendard Regular"/>
              </a:rPr>
              <a:t>모든 기능은 존재 하지만 그 기능을 사용해서 다시 비슷한 기능을 하는 객체 만들기가 </a:t>
            </a:r>
            <a:r>
              <a:rPr lang="en-US" altLang="ko-KR" sz="3400" spc="-300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altLang="en-US" sz="3400" spc="-300" dirty="0">
                <a:solidFill>
                  <a:srgbClr val="787878"/>
                </a:solidFill>
                <a:latin typeface="Pretendard Regular"/>
              </a:rPr>
              <a:t>또 다른 어려움으로 다가왔습니다</a:t>
            </a:r>
            <a:r>
              <a:rPr lang="en-US" altLang="ko-KR" sz="3400" spc="-300" dirty="0">
                <a:solidFill>
                  <a:srgbClr val="787878"/>
                </a:solidFill>
                <a:latin typeface="Pretendard Regular"/>
              </a:rPr>
              <a:t>. </a:t>
            </a:r>
            <a:r>
              <a:rPr lang="ko-KR" altLang="en-US" sz="3400" spc="-300" dirty="0">
                <a:solidFill>
                  <a:srgbClr val="787878"/>
                </a:solidFill>
                <a:latin typeface="Pretendard Regular"/>
              </a:rPr>
              <a:t>다음에는 재활용이 더 쉽게 만들어야 </a:t>
            </a:r>
            <a:r>
              <a:rPr lang="ko-KR" altLang="en-US" sz="3400" spc="-300" dirty="0" err="1">
                <a:solidFill>
                  <a:srgbClr val="787878"/>
                </a:solidFill>
                <a:latin typeface="Pretendard Regular"/>
              </a:rPr>
              <a:t>겟다는</a:t>
            </a:r>
            <a:r>
              <a:rPr lang="ko-KR" altLang="en-US" sz="3400" spc="-300" dirty="0">
                <a:solidFill>
                  <a:srgbClr val="787878"/>
                </a:solidFill>
                <a:latin typeface="Pretendard Regular"/>
              </a:rPr>
              <a:t> 생각이 들었습니다</a:t>
            </a:r>
            <a:r>
              <a:rPr lang="en-US" altLang="ko-KR" sz="3400" spc="-300" dirty="0">
                <a:solidFill>
                  <a:srgbClr val="787878"/>
                </a:solidFill>
                <a:latin typeface="Pretendard Regular"/>
              </a:rPr>
              <a:t>. </a:t>
            </a:r>
            <a:endParaRPr lang="en-US" sz="3400" b="0" i="0" u="none" strike="noStrike" spc="-300" dirty="0">
              <a:solidFill>
                <a:srgbClr val="787878"/>
              </a:solidFill>
              <a:latin typeface="Pretendard Regula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52500" y="800100"/>
            <a:ext cx="163830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6000" b="0" i="0" u="none" strike="noStrike" spc="-500">
                <a:solidFill>
                  <a:srgbClr val="000000"/>
                </a:solidFill>
                <a:ea typeface="S-Core Dream 7 ExtraBold"/>
              </a:rPr>
              <a:t>결론</a:t>
            </a:r>
            <a:r>
              <a:rPr lang="en-US" sz="6000" b="0" i="0" u="none" strike="noStrike" spc="-500">
                <a:solidFill>
                  <a:srgbClr val="000000"/>
                </a:solidFill>
                <a:latin typeface="S-Core Dream 7 ExtraBold"/>
              </a:rPr>
              <a:t> </a:t>
            </a:r>
            <a:r>
              <a:rPr lang="ko-KR" sz="6000" b="0" i="0" u="none" strike="noStrike" spc="-500">
                <a:solidFill>
                  <a:srgbClr val="000000"/>
                </a:solidFill>
                <a:ea typeface="S-Core Dream 7 ExtraBold"/>
              </a:rPr>
              <a:t>및</a:t>
            </a:r>
            <a:r>
              <a:rPr lang="en-US" sz="6000" b="0" i="0" u="none" strike="noStrike" spc="-500">
                <a:solidFill>
                  <a:srgbClr val="000000"/>
                </a:solidFill>
                <a:latin typeface="S-Core Dream 7 ExtraBold"/>
              </a:rPr>
              <a:t> </a:t>
            </a:r>
            <a:r>
              <a:rPr lang="ko-KR" sz="6000" b="0" i="0" u="none" strike="noStrike" spc="-500">
                <a:solidFill>
                  <a:srgbClr val="000000"/>
                </a:solidFill>
                <a:ea typeface="S-Core Dream 7 ExtraBold"/>
              </a:rPr>
              <a:t>향후</a:t>
            </a:r>
            <a:r>
              <a:rPr lang="en-US" sz="6000" b="0" i="0" u="none" strike="noStrike" spc="-500">
                <a:solidFill>
                  <a:srgbClr val="000000"/>
                </a:solidFill>
                <a:latin typeface="S-Core Dream 7 ExtraBold"/>
              </a:rPr>
              <a:t> </a:t>
            </a:r>
            <a:r>
              <a:rPr lang="ko-KR" sz="6000" b="0" i="0" u="none" strike="noStrike" spc="-500">
                <a:solidFill>
                  <a:srgbClr val="000000"/>
                </a:solidFill>
                <a:ea typeface="S-Core Dream 7 ExtraBold"/>
              </a:rPr>
              <a:t>계획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304</Words>
  <Application>Microsoft Office PowerPoint</Application>
  <PresentationFormat>사용자 지정</PresentationFormat>
  <Paragraphs>71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5" baseType="lpstr">
      <vt:lpstr>Pretendard Regular</vt:lpstr>
      <vt:lpstr>Pretendard Bold</vt:lpstr>
      <vt:lpstr>Pretendard Medium</vt:lpstr>
      <vt:lpstr>S-Core Dream 5 Medium</vt:lpstr>
      <vt:lpstr>Rockwell Extra Bold</vt:lpstr>
      <vt:lpstr>Calibri</vt:lpstr>
      <vt:lpstr>Arial</vt:lpstr>
      <vt:lpstr>S-Core Dream 7 ExtraBold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박경준</dc:creator>
  <cp:lastModifiedBy>박경준(2021180009)</cp:lastModifiedBy>
  <cp:revision>5</cp:revision>
  <dcterms:created xsi:type="dcterms:W3CDTF">2006-08-16T00:00:00Z</dcterms:created>
  <dcterms:modified xsi:type="dcterms:W3CDTF">2024-12-06T13:03:02Z</dcterms:modified>
</cp:coreProperties>
</file>